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39"/>
  </p:notesMasterIdLst>
  <p:handoutMasterIdLst>
    <p:handoutMasterId r:id="rId40"/>
  </p:handoutMasterIdLst>
  <p:sldIdLst>
    <p:sldId id="257" r:id="rId3"/>
    <p:sldId id="298" r:id="rId4"/>
    <p:sldId id="302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83" r:id="rId14"/>
    <p:sldId id="287" r:id="rId15"/>
    <p:sldId id="293" r:id="rId16"/>
    <p:sldId id="279" r:id="rId17"/>
    <p:sldId id="294" r:id="rId18"/>
    <p:sldId id="286" r:id="rId19"/>
    <p:sldId id="270" r:id="rId20"/>
    <p:sldId id="299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90" r:id="rId30"/>
    <p:sldId id="291" r:id="rId31"/>
    <p:sldId id="295" r:id="rId32"/>
    <p:sldId id="280" r:id="rId33"/>
    <p:sldId id="296" r:id="rId34"/>
    <p:sldId id="292" r:id="rId35"/>
    <p:sldId id="301" r:id="rId36"/>
    <p:sldId id="300" r:id="rId37"/>
    <p:sldId id="303" r:id="rId38"/>
  </p:sldIdLst>
  <p:sldSz cx="9144000" cy="6858000" type="screen4x3"/>
  <p:notesSz cx="7315200" cy="96012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1" autoAdjust="0"/>
    <p:restoredTop sz="94694"/>
  </p:normalViewPr>
  <p:slideViewPr>
    <p:cSldViewPr>
      <p:cViewPr varScale="1">
        <p:scale>
          <a:sx n="97" d="100"/>
          <a:sy n="97" d="100"/>
        </p:scale>
        <p:origin x="4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30998C7-5B27-4EAB-A420-2AD599197763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4D9FDC7-1424-4F10-9687-3BBFB064F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6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4887E-9053-4632-82CE-8C81E375ED68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8FC36-88D2-44E7-9E87-F05DAFDB6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143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FC36-88D2-44E7-9E87-F05DAFDB66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60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FC36-88D2-44E7-9E87-F05DAFDB66C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60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FC36-88D2-44E7-9E87-F05DAFDB66C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60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FC36-88D2-44E7-9E87-F05DAFDB66C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3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lcms$/LCMS-Communications/National%20Mission/Life%20Ministries/Ultrasound%20Curriculum/photos/bkgd_2_sm.jpg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lcms$/LCMS-Communications/National%20Mission/Life%20Ministries/Ultrasound%20Curriculum/photos/bkgd_2_sm.jpg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CBCAF5-F9A7-0741-9586-476A55654262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4CB52E-1114-3C40-960D-525468E47EF2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4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F53909-8D1C-D44A-B4A9-011F3784DC90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E1FAEE-A892-C04A-BEB9-D8F51629B023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1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40AED1-DD4F-6146-BA40-72A49C9E4AB7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3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kgd_2.jpg"/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" t="-207" r="6699" b="207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7945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kgd_2.jpg"/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" t="-207" r="6699" b="207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086EF4-FF44-6040-847D-977841C63428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5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12461B-97DE-7445-841D-B0BA649FAAEA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1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2EE77-2D68-F744-9B50-464FD544DC46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00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D52077-8E37-8041-AD6A-5663E96B715F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1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1F4CDB-81E3-1F41-8499-3F78CB97C1A2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29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630D9F-D6E4-C245-A106-13753BFE6E69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09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30968D0-2BD2-1E4C-BD79-56B6C2607888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26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lnSpc>
                <a:spcPts val="408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84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326027-008A-C342-84B0-15946A1E5143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22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1BDBCD-6EEC-D944-9170-B6162462560E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40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744811-3A61-FE43-BE49-BE9DDBB118D4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51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E77D4D-189A-3E4C-97C5-0CE3BAB294CA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80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F7E799-1033-7842-A27D-51B4557074E9}" type="datetime1">
              <a:rPr lang="en-US" smtClean="0"/>
              <a:pPr/>
              <a:t>6/10/2025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46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2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69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file://localhost/Volumes/lcms$/LCMS-Communications/National%20Mission/Life%20Ministries/Ultrasound%20Curriculum/photos/Ultrasound%20cover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file://localhost/Volumes/lcms$/LCMS-Communications/National%20Mission/Life%20Ministries/Ultrasound%20Curriculum/photos/bkgd_1_sm.jpg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4.jpeg"/><Relationship Id="rId7" Type="http://schemas.openxmlformats.org/officeDocument/2006/relationships/hyperlink" Target="http://www.mayoclinic.org/healthy-living/pregnancy-week-by-week/in-depth/fetal-development/art-2004599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ayoclinic.org/healthy-living/pregnancy-week-by-week/in-depth/fetal-development/art-20046151" TargetMode="External"/><Relationship Id="rId5" Type="http://schemas.openxmlformats.org/officeDocument/2006/relationships/hyperlink" Target="http://www.mayoclinic.org/healthy-living/pregnancy-week-by-week/in-depth/prenatal-care/art-20045302" TargetMode="External"/><Relationship Id="rId4" Type="http://schemas.openxmlformats.org/officeDocument/2006/relationships/image" Target="file://localhost/Volumes/lcms$/LCMS-Communications/National%20Mission/Life%20Ministries/Ultrasound%20Curriculum/photos/bkgd_2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lcms$/LCMS-Communications/National%20Mission/Life%20Ministries/Ultrasound%20Curriculum/photos/bkgd_2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lcms$/LCMS-Communications/National%20Mission/Life%20Ministries/Ultrasound%20Curriculum/photos/bkgd_2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Ultrasound cover.jpg" descr="/Volumes/lcms$/LCMS-Communications/National Mission/Life Ministries/Ultrasound Curriculum/photos/Ultrasound cover.jpg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429000"/>
            <a:ext cx="9144000" cy="129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3972" y="3657600"/>
            <a:ext cx="82908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What Does Human Development Say?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91400" y="1905000"/>
            <a:ext cx="152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TEEN EDITION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600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What is This?</a:t>
            </a:r>
          </a:p>
        </p:txBody>
      </p:sp>
      <p:sp>
        <p:nvSpPr>
          <p:cNvPr id="9" name="Rectangle 8"/>
          <p:cNvSpPr/>
          <p:nvPr/>
        </p:nvSpPr>
        <p:spPr>
          <a:xfrm>
            <a:off x="3623272" y="5257800"/>
            <a:ext cx="17922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MODULE 1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D4FD4-BCAB-91D3-057B-9BF8AE199DBF}"/>
              </a:ext>
            </a:extLst>
          </p:cNvPr>
          <p:cNvSpPr txBox="1"/>
          <p:nvPr/>
        </p:nvSpPr>
        <p:spPr>
          <a:xfrm>
            <a:off x="304800" y="1858522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Looking at Life in the Womb</a:t>
            </a:r>
          </a:p>
        </p:txBody>
      </p:sp>
    </p:spTree>
    <p:extLst>
      <p:ext uri="{BB962C8B-B14F-4D97-AF65-F5344CB8AC3E}">
        <p14:creationId xmlns:p14="http://schemas.microsoft.com/office/powerpoint/2010/main" val="3293850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kgd_1.jpg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6"/>
            <a:ext cx="9144000" cy="65314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1219200"/>
            <a:ext cx="4800600" cy="44627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Objective:  </a:t>
            </a:r>
          </a:p>
          <a:p>
            <a:pPr algn="ctr"/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  <a:p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Explore human growth and development from conception through adulthood and understand the changing characteristics and the timeline in which they occur. </a:t>
            </a:r>
          </a:p>
          <a:p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362200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0" y="5257800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78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kgd_2.jpg" descr="/Volumes/lcms$/LCMS-Communications/National Mission/Life Ministries/Ultrasound Curriculum/photos/bkgd_2.jpg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752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399" y="457200"/>
            <a:ext cx="5715001" cy="1004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3400"/>
              </a:lnSpc>
            </a:pPr>
            <a:r>
              <a:rPr lang="en-US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Look at the images on the following slides.  </a:t>
            </a:r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tx2"/>
                </a:solidFill>
                <a:effectLst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057400"/>
            <a:ext cx="662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For each image answer the following questions:</a:t>
            </a:r>
          </a:p>
          <a:p>
            <a:endParaRPr lang="en-US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  <a:p>
            <a:pPr marL="742950" indent="-742950">
              <a:buAutoNum type="arabicParenBoth"/>
            </a:pPr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What is it?</a:t>
            </a:r>
          </a:p>
          <a:p>
            <a:pPr marL="742950" indent="-742950">
              <a:buAutoNum type="arabicParenBoth"/>
            </a:pPr>
            <a:endParaRPr lang="en-US" sz="28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  <a:p>
            <a:pPr marL="742950" indent="-742950">
              <a:buAutoNum type="arabicParenBoth"/>
            </a:pPr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Why do you think so</a:t>
            </a:r>
            <a:r>
              <a:rPr lang="en-US" sz="24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?</a:t>
            </a:r>
          </a:p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54102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Images from:  Mayo Clinic Healthy Lifestyle:</a:t>
            </a:r>
          </a:p>
          <a:p>
            <a:r>
              <a:rPr lang="en-US" sz="900" dirty="0"/>
              <a:t> “Pregnancy Week by Week, Fetal Development: The 1</a:t>
            </a:r>
            <a:r>
              <a:rPr lang="en-US" sz="900" baseline="30000" dirty="0"/>
              <a:t>st</a:t>
            </a:r>
            <a:r>
              <a:rPr lang="en-US" sz="900" dirty="0"/>
              <a:t> Trimester”, Mayo Clinic, Accessed 13 January 2015</a:t>
            </a:r>
            <a:r>
              <a:rPr lang="en-US" sz="900" u="sng" dirty="0">
                <a:hlinkClick r:id="rId5"/>
              </a:rPr>
              <a:t>http://www.mayoclinic.org/healthy-living/pregnancy-week-by-week/in-depth/prenatal-care/art-20045302</a:t>
            </a:r>
            <a:endParaRPr lang="en-US" sz="900" dirty="0"/>
          </a:p>
          <a:p>
            <a:r>
              <a:rPr lang="en-US" sz="900" dirty="0"/>
              <a:t>“Pregnancy Week by Week, Fetal Development: The 2</a:t>
            </a:r>
            <a:r>
              <a:rPr lang="en-US" sz="900" baseline="30000" dirty="0"/>
              <a:t>nd</a:t>
            </a:r>
            <a:r>
              <a:rPr lang="en-US" sz="900" dirty="0"/>
              <a:t> Trimester”, Mayo Clinic, Accessed 13 January 2015 </a:t>
            </a:r>
            <a:r>
              <a:rPr lang="en-US" sz="900" u="sng" dirty="0">
                <a:hlinkClick r:id="rId6"/>
              </a:rPr>
              <a:t>http://www.mayoclinic.org/healthy-living/pregnancy-week-by-week/in-depth/fetal-development/art-20046151</a:t>
            </a:r>
            <a:endParaRPr lang="en-US" sz="900" dirty="0"/>
          </a:p>
          <a:p>
            <a:r>
              <a:rPr lang="en-US" sz="900" dirty="0"/>
              <a:t>“Pregnancy Week by Week, Fetal Development: The 3</a:t>
            </a:r>
            <a:r>
              <a:rPr lang="en-US" sz="900" baseline="30000" dirty="0"/>
              <a:t>rd</a:t>
            </a:r>
            <a:r>
              <a:rPr lang="en-US" sz="900" dirty="0"/>
              <a:t> Trimester”, Mayo Clinic, Accessed 13 January 2015 </a:t>
            </a:r>
            <a:r>
              <a:rPr lang="en-US" sz="900" u="sng" dirty="0">
                <a:hlinkClick r:id="rId7"/>
              </a:rPr>
              <a:t>http://www.mayoclinic.org/healthy-living/pregnancy-week-by-week/in-depth/fetal-development/art-20045997</a:t>
            </a:r>
            <a:endParaRPr lang="en-US" sz="900" dirty="0"/>
          </a:p>
          <a:p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ultrasound of a baby&#10;&#10;AI-generated content may be incorrect.">
            <a:extLst>
              <a:ext uri="{FF2B5EF4-FFF2-40B4-BE49-F238E27FC236}">
                <a16:creationId xmlns:a16="http://schemas.microsoft.com/office/drawing/2014/main" id="{387870AA-B37E-52F6-F350-80DF47E2E5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64" y="0"/>
            <a:ext cx="2549236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05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mayoclinic.org/%7E/media/kcms/gbs/patient%20consumer/images/2013/08/26/11/02/pr00112_im04045_mcdc7_fertilization_implantation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172200" cy="68441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858000" y="152400"/>
            <a:ext cx="17876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75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1/02/pr00112_im04047_mcdc7_fetal_development_week3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57200"/>
            <a:ext cx="4750078" cy="64007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0" y="152400"/>
            <a:ext cx="17876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B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961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mayoclinic.org/%7E/media/kcms/gbs/patient%20consumer/images/2013/08/26/11/02/pr00112_im04046_mcdc7_fetal_development_week4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210" y="762000"/>
            <a:ext cx="5447790" cy="610985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0" y="152400"/>
            <a:ext cx="17876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C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55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1/03/pr00112_im04050_mcdc7_fetal_development_week5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09600"/>
            <a:ext cx="5297834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0" y="152400"/>
            <a:ext cx="17876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D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891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mayoclinic.org/%7E/media/kcms/gbs/patient%20consumer/images/2013/08/26/11/03/pr00112_im04051_mcdc7_fetal_development_week6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673818"/>
            <a:ext cx="5105400" cy="618418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92740" y="152400"/>
            <a:ext cx="17181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680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1/03/pr00112_im04052_mcdc7_fetal_development_week7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0845"/>
            <a:ext cx="5562600" cy="64071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900868" y="152400"/>
            <a:ext cx="17019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F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582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mayoclinic.org/%7E/media/kcms/gbs/patient%20consumer/images/2013/08/26/10/18/pr00112_im04610_mcdc7_fetal_development_week8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251" y="609600"/>
            <a:ext cx="4790440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0" y="152400"/>
            <a:ext cx="17876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523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0/18/pr00112_im04611_mcdc7_fetal_development_week10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09600"/>
            <a:ext cx="5068147" cy="6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0" y="152400"/>
            <a:ext cx="17876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H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016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mayoclinic.org/%7E/media/kcms/gbs/patient%20consumer/images/2013/08/26/10/09/pr00113_im04071_mcdc7_fetal_development_week14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92033"/>
            <a:ext cx="5486400" cy="616596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955144" y="152400"/>
            <a:ext cx="15933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832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0/09/pr00113_im04070_mcdc7_fetal_development_week19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07670"/>
            <a:ext cx="5486400" cy="62503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936960" y="152400"/>
            <a:ext cx="16297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J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48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www.mayoclinic.org/%7E/media/kcms/gbs/patient%20consumer/images/2013/08/26/10/09/pr00113_im04072_mcdc7_fetal_development_week23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20978"/>
            <a:ext cx="5181600" cy="612832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0" y="152400"/>
            <a:ext cx="17876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25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yoclinic.org/~/media/kcms/gbs/patient%20consumer/images/2013/08/26/10/18/pr00114_im04607_mcdc7_fetal_development_week27thu_jpg.ash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64" y="304800"/>
            <a:ext cx="5393579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911062" y="152400"/>
            <a:ext cx="168154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086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mayoclinic.org/%7E/media/kcms/gbs/patient%20consumer/images/2013/08/26/10/18/pr00114_im04608_mcdc7_fetal_development_week31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6619"/>
            <a:ext cx="5334000" cy="63926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83774" y="152400"/>
            <a:ext cx="19361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534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lustration of fetus 38 weeks after conception 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38200" y="13853"/>
            <a:ext cx="7086600" cy="687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44525" y="152400"/>
            <a:ext cx="18146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163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96608" y="2590800"/>
            <a:ext cx="227357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0541" cmpd="sng">
                  <a:noFill/>
                  <a:prstDash val="solid"/>
                </a:ln>
                <a:solidFill>
                  <a:schemeClr val="tx2"/>
                </a:solidFill>
                <a:effectLst/>
              </a:rPr>
              <a:t>Age?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3E2E71-0DBE-1FB8-1D03-06B8B0DF013C}"/>
              </a:ext>
            </a:extLst>
          </p:cNvPr>
          <p:cNvSpPr/>
          <p:nvPr/>
        </p:nvSpPr>
        <p:spPr>
          <a:xfrm>
            <a:off x="0" y="2819400"/>
            <a:ext cx="3352800" cy="990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8D10B9-DBAD-4783-151B-3E257D284D6E}"/>
              </a:ext>
            </a:extLst>
          </p:cNvPr>
          <p:cNvSpPr/>
          <p:nvPr/>
        </p:nvSpPr>
        <p:spPr>
          <a:xfrm>
            <a:off x="5791200" y="2819400"/>
            <a:ext cx="3352800" cy="990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57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kgd_2.jpg" descr="/Volumes/lcms$/LCMS-Communications/National Mission/Life Ministries/Ultrasound Curriculum/photos/bkgd_2.jpg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2857" y="1447800"/>
            <a:ext cx="6799943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-457200">
              <a:buAutoNum type="arabicParenBoth"/>
            </a:pPr>
            <a:r>
              <a:rPr lang="en-US" sz="2800" b="1" cap="none" spc="0" dirty="0">
                <a:ln w="10541" cmpd="sng">
                  <a:noFill/>
                  <a:prstDash val="solid"/>
                </a:ln>
                <a:solidFill>
                  <a:schemeClr val="tx2"/>
                </a:solidFill>
                <a:effectLst/>
              </a:rPr>
              <a:t> Predict the age of each of the images </a:t>
            </a:r>
            <a:br>
              <a:rPr lang="en-US" sz="2800" b="1" cap="none" spc="0" dirty="0">
                <a:ln w="10541" cmpd="sng">
                  <a:noFill/>
                  <a:prstDash val="solid"/>
                </a:ln>
                <a:solidFill>
                  <a:schemeClr val="tx2"/>
                </a:solidFill>
                <a:effectLst/>
              </a:rPr>
            </a:br>
            <a:r>
              <a:rPr lang="en-US" sz="2800" b="1" cap="none" spc="0" dirty="0">
                <a:ln w="10541" cmpd="sng">
                  <a:noFill/>
                  <a:prstDash val="solid"/>
                </a:ln>
                <a:solidFill>
                  <a:schemeClr val="tx2"/>
                </a:solidFill>
                <a:effectLst/>
              </a:rPr>
              <a:t>      and place them on a timeline.</a:t>
            </a:r>
          </a:p>
          <a:p>
            <a:pPr indent="-457200">
              <a:buAutoNum type="arabicParenBoth"/>
            </a:pP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  <a:p>
            <a:pPr indent="-457200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(2)  Record your justification for your          </a:t>
            </a:r>
          </a:p>
          <a:p>
            <a:pPr indent="-457200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       predicted age.</a:t>
            </a:r>
          </a:p>
          <a:p>
            <a:pPr indent="-457200"/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  <a:p>
            <a:pPr indent="-457200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(3)  Compare your predicted age to the</a:t>
            </a:r>
          </a:p>
          <a:p>
            <a:pPr indent="-457200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       actual age. Move the images on the</a:t>
            </a:r>
          </a:p>
          <a:p>
            <a:pPr indent="-457200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       timeline as necessary.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381000"/>
            <a:ext cx="268474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How Old?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2590800"/>
            <a:ext cx="6858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0" y="3886200"/>
            <a:ext cx="6858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638800"/>
            <a:ext cx="6858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EE896A-5BD4-855A-DDD6-D34C78F77B97}"/>
              </a:ext>
            </a:extLst>
          </p:cNvPr>
          <p:cNvSpPr txBox="1"/>
          <p:nvPr/>
        </p:nvSpPr>
        <p:spPr>
          <a:xfrm>
            <a:off x="533400" y="6414343"/>
            <a:ext cx="7772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Note</a:t>
            </a:r>
            <a:r>
              <a:rPr lang="en-US" sz="1200" dirty="0"/>
              <a:t>: These are actual ages of the baby based on conception, not the often reported gestational 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92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mayoclinic.org/%7E/media/kcms/gbs/patient%20consumer/images/2013/08/26/11/02/pr00112_im04045_mcdc7_fertilization_implantation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980"/>
            <a:ext cx="6172200" cy="68441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3077995" y="5200471"/>
            <a:ext cx="30642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1 WEEK</a:t>
            </a:r>
            <a:endParaRPr lang="en-US" sz="7200" cap="none" spc="0" dirty="0">
              <a:ln w="10541" cmpd="sng">
                <a:noFill/>
                <a:prstDash val="solid"/>
              </a:ln>
              <a:solidFill>
                <a:srgbClr val="4F0B7B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44525" y="152400"/>
            <a:ext cx="18146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A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237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1/02/pr00112_im04047_mcdc7_fetal_development_week3thu_jpg.ashx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13402"/>
            <a:ext cx="4708370" cy="634459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51816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3 WEEKS</a:t>
            </a:r>
            <a:endParaRPr lang="en-US" sz="5400" cap="none" spc="0" dirty="0">
              <a:ln w="10541" cmpd="sng">
                <a:noFill/>
                <a:prstDash val="solid"/>
              </a:ln>
              <a:solidFill>
                <a:srgbClr val="4F0B7B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44525" y="152400"/>
            <a:ext cx="18146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B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203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mayoclinic.org/%7E/media/kcms/gbs/patient%20consumer/images/2013/08/26/11/02/pr00112_im04046_mcdc7_fetal_development_week4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102" y="838199"/>
            <a:ext cx="5379848" cy="60336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525780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4 WEEKS</a:t>
            </a:r>
            <a:endParaRPr lang="en-US" sz="5400" cap="none" spc="0" dirty="0">
              <a:ln w="10541" cmpd="sng">
                <a:noFill/>
                <a:prstDash val="solid"/>
              </a:ln>
              <a:solidFill>
                <a:srgbClr val="4F0B7B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81030" y="152400"/>
            <a:ext cx="174160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C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673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1/03/pr00112_im04050_mcdc7_fetal_development_week5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77072"/>
            <a:ext cx="5410200" cy="63809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0" y="5715000"/>
            <a:ext cx="9144000" cy="6438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5 WEEKS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rgbClr val="4F0B7B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52515" y="152400"/>
            <a:ext cx="17986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494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mayoclinic.org/%7E/media/kcms/gbs/patient%20consumer/images/2013/08/26/11/03/pr00112_im04051_mcdc7_fetal_development_week6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89215"/>
            <a:ext cx="5257800" cy="63687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5715000"/>
            <a:ext cx="9144000" cy="639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6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92740" y="152400"/>
            <a:ext cx="17181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08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1/03/pr00112_im04052_mcdc7_fetal_development_week7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26614"/>
            <a:ext cx="5496818" cy="63313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5715000"/>
            <a:ext cx="9144000" cy="639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7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92740" y="152400"/>
            <a:ext cx="17181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F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812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mayoclinic.org/%7E/media/kcms/gbs/patient%20consumer/images/2013/08/26/10/18/pr00112_im04610_mcdc7_fetal_development_week8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891" y="460814"/>
            <a:ext cx="4904509" cy="639718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5715000"/>
            <a:ext cx="9144000" cy="6438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8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0586" y="152400"/>
            <a:ext cx="180249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650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0/18/pr00112_im04611_mcdc7_fetal_development_week10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00318"/>
            <a:ext cx="4994564" cy="61576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5715000"/>
            <a:ext cx="9144000" cy="639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10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2377" y="152400"/>
            <a:ext cx="179891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H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778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mayoclinic.org/%7E/media/kcms/gbs/patient%20consumer/images/2013/08/26/10/09/pr00113_im04071_mcdc7_fetal_development_week14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92033"/>
            <a:ext cx="5486400" cy="616596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5715000"/>
            <a:ext cx="9144000" cy="639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14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955144" y="152400"/>
            <a:ext cx="15933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I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032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ayoclinic.org/%7E/media/kcms/gbs/patient%20consumer/images/2013/08/26/10/09/pr00113_im04070_mcdc7_fetal_development_week19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0860"/>
            <a:ext cx="5562600" cy="63371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5715000"/>
            <a:ext cx="9144000" cy="639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19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936960" y="152400"/>
            <a:ext cx="16297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J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43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www.mayoclinic.org/%7E/media/kcms/gbs/patient%20consumer/images/2013/08/26/10/09/pr00113_im04072_mcdc7_fetal_development_week23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49433"/>
            <a:ext cx="5334000" cy="63085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0" y="5715000"/>
            <a:ext cx="9144000" cy="639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23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76071" y="152400"/>
            <a:ext cx="17515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K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692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yoclinic.org/~/media/kcms/gbs/patient%20consumer/images/2013/08/26/10/18/pr00114_im04607_mcdc7_fetal_development_week27thu_jpg.ash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6991"/>
            <a:ext cx="5415843" cy="65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715000"/>
            <a:ext cx="9144000" cy="639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27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11062" y="152400"/>
            <a:ext cx="168154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442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mayoclinic.org/%7E/media/kcms/gbs/patient%20consumer/images/2013/08/26/10/18/pr00114_im04608_mcdc7_fetal_development_week31thu_jpg.ash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064" y="533400"/>
            <a:ext cx="5269935" cy="6315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5715000"/>
            <a:ext cx="9144000" cy="639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31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783773" y="152400"/>
            <a:ext cx="19361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M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112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lustration of fetus 38 weeks after conception 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66800" y="24605"/>
            <a:ext cx="6416283" cy="622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715000"/>
            <a:ext cx="9144000" cy="639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7200" dirty="0">
                <a:ln w="10541" cmpd="sng">
                  <a:noFill/>
                  <a:prstDash val="solid"/>
                </a:ln>
                <a:solidFill>
                  <a:srgbClr val="4F0B7B"/>
                </a:solidFill>
              </a:rPr>
              <a:t>38 WEEKS</a:t>
            </a:r>
            <a:endParaRPr lang="en-US" sz="5400" dirty="0">
              <a:ln w="10541" cmpd="sng">
                <a:noFill/>
                <a:prstDash val="solid"/>
              </a:ln>
              <a:solidFill>
                <a:srgbClr val="4F0B7B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44525" y="152400"/>
            <a:ext cx="18146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Slide 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444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kgd_2.jpg" descr="/Volumes/lcms$/LCMS-Communications/National Mission/Life Ministries/Ultrasound Curriculum/photos/bkgd_2.jpg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1447800"/>
            <a:ext cx="6799943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-457200">
              <a:buAutoNum type="arabicParenBoth"/>
            </a:pPr>
            <a:r>
              <a:rPr lang="en-US" sz="2800" b="1" cap="none" spc="0" dirty="0">
                <a:ln w="10541" cmpd="sng">
                  <a:noFill/>
                  <a:prstDash val="solid"/>
                </a:ln>
                <a:solidFill>
                  <a:schemeClr val="tx2"/>
                </a:solidFill>
                <a:effectLst/>
              </a:rPr>
              <a:t> Compare your predicted ages to the actual ages. How close were they? Why do you think this was so?</a:t>
            </a:r>
          </a:p>
          <a:p>
            <a:pPr indent="-457200">
              <a:buAutoNum type="arabicParenBoth"/>
            </a:pP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  <a:p>
            <a:pPr indent="-457200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(2) How much time is there between each of the pictures? Why do you think the pictures were provided at these time intervals?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381000"/>
            <a:ext cx="268474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How Old?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526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8200" y="381000"/>
            <a:ext cx="69377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Length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1981200"/>
            <a:ext cx="80772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Investigate how quickly the baby actually grows in length during its early weeks. Refer to the Interactive Prenatal Development Timeline on EHD.org</a:t>
            </a:r>
            <a:r>
              <a:rPr lang="en-US" sz="2800" baseline="30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 for help with determining baby lengths at multiple points of gestation. Use a ruler to cut pieces of string to represent the length of the baby during these weeks of growth. What do you notice about the growth rate of the baby?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sz="1200" baseline="30000" dirty="0"/>
              <a:t>1 </a:t>
            </a:r>
            <a:r>
              <a:rPr lang="en-US" sz="1200" dirty="0"/>
              <a:t>Measurements can be found at </a:t>
            </a:r>
            <a:r>
              <a:rPr lang="en-US" sz="1200" dirty="0" err="1"/>
              <a:t>ehd.org</a:t>
            </a:r>
            <a:r>
              <a:rPr lang="en-US" sz="1200" dirty="0"/>
              <a:t>/</a:t>
            </a:r>
            <a:r>
              <a:rPr lang="en-US" sz="1200" dirty="0" err="1"/>
              <a:t>science_main.php?level</a:t>
            </a:r>
            <a:r>
              <a:rPr lang="en-US" sz="1200" dirty="0"/>
              <a:t>=b&amp;-submit1.x=48&amp;submit1.y=9&amp;ops=&amp;re=on&amp;L1=1&amp;L2=0. 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81800" y="6492875"/>
            <a:ext cx="2133600" cy="365125"/>
          </a:xfrm>
        </p:spPr>
        <p:txBody>
          <a:bodyPr/>
          <a:lstStyle/>
          <a:p>
            <a:fld id="{23314F9C-8281-411A-89F9-1E40AF7E1B3C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855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4F0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urple-gray nameplate_MF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3381" y="2771893"/>
            <a:ext cx="3429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704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4&quot;/&gt;&lt;property id=&quot;20307&quot; value=&quot;261&quot;/&gt;&lt;/object&gt;&lt;object type=&quot;3&quot; unique_id=&quot;10006&quot;&gt;&lt;property id=&quot;20148&quot; value=&quot;5&quot;/&gt;&lt;property id=&quot;20300&quot; value=&quot;Slide 5&quot;/&gt;&lt;property id=&quot;20307&quot; value=&quot;262&quot;/&gt;&lt;/object&gt;&lt;object type=&quot;3&quot; unique_id=&quot;10007&quot;&gt;&lt;property id=&quot;20148&quot; value=&quot;5&quot;/&gt;&lt;property id=&quot;20300&quot; value=&quot;Slide 6&quot;/&gt;&lt;property id=&quot;20307&quot; value=&quot;263&quot;/&gt;&lt;/object&gt;&lt;object type=&quot;3&quot; unique_id=&quot;10008&quot;&gt;&lt;property id=&quot;20148&quot; value=&quot;5&quot;/&gt;&lt;property id=&quot;20300&quot; value=&quot;Slide 7&quot;/&gt;&lt;property id=&quot;20307&quot; value=&quot;264&quot;/&gt;&lt;/object&gt;&lt;object type=&quot;3&quot; unique_id=&quot;10009&quot;&gt;&lt;property id=&quot;20148&quot; value=&quot;5&quot;/&gt;&lt;property id=&quot;20300&quot; value=&quot;Slide 8&quot;/&gt;&lt;property id=&quot;20307&quot; value=&quot;265&quot;/&gt;&lt;/object&gt;&lt;object type=&quot;3&quot; unique_id=&quot;10010&quot;&gt;&lt;property id=&quot;20148&quot; value=&quot;5&quot;/&gt;&lt;property id=&quot;20300&quot; value=&quot;Slide 9&quot;/&gt;&lt;property id=&quot;20307&quot; value=&quot;266&quot;/&gt;&lt;/object&gt;&lt;object type=&quot;3&quot; unique_id=&quot;10011&quot;&gt;&lt;property id=&quot;20148&quot; value=&quot;5&quot;/&gt;&lt;property id=&quot;20300&quot; value=&quot;Slide 10&quot;/&gt;&lt;property id=&quot;20307&quot; value=&quot;267&quot;/&gt;&lt;/object&gt;&lt;object type=&quot;3&quot; unique_id=&quot;10012&quot;&gt;&lt;property id=&quot;20148&quot; value=&quot;5&quot;/&gt;&lt;property id=&quot;20300&quot; value=&quot;Slide 11&quot;/&gt;&lt;property id=&quot;20307&quot; value=&quot;268&quot;/&gt;&lt;/object&gt;&lt;object type=&quot;3&quot; unique_id=&quot;10206&quot;&gt;&lt;property id=&quot;20148&quot; value=&quot;5&quot;/&gt;&lt;property id=&quot;20300&quot; value=&quot;Slide 18&quot;/&gt;&lt;property id=&quot;20307&quot; value=&quot;270&quot;/&gt;&lt;/object&gt;&lt;object type=&quot;3&quot; unique_id=&quot;10207&quot;&gt;&lt;property id=&quot;20148&quot; value=&quot;5&quot;/&gt;&lt;property id=&quot;20300&quot; value=&quot;Slide 20&quot;/&gt;&lt;property id=&quot;20307&quot; value=&quot;271&quot;/&gt;&lt;/object&gt;&lt;object type=&quot;3&quot; unique_id=&quot;10208&quot;&gt;&lt;property id=&quot;20148&quot; value=&quot;5&quot;/&gt;&lt;property id=&quot;20300&quot; value=&quot;Slide 21&quot;/&gt;&lt;property id=&quot;20307&quot; value=&quot;272&quot;/&gt;&lt;/object&gt;&lt;object type=&quot;3&quot; unique_id=&quot;10209&quot;&gt;&lt;property id=&quot;20148&quot; value=&quot;5&quot;/&gt;&lt;property id=&quot;20300&quot; value=&quot;Slide 22&quot;/&gt;&lt;property id=&quot;20307&quot; value=&quot;273&quot;/&gt;&lt;/object&gt;&lt;object type=&quot;3&quot; unique_id=&quot;10210&quot;&gt;&lt;property id=&quot;20148&quot; value=&quot;5&quot;/&gt;&lt;property id=&quot;20300&quot; value=&quot;Slide 23&quot;/&gt;&lt;property id=&quot;20307&quot; value=&quot;274&quot;/&gt;&lt;/object&gt;&lt;object type=&quot;3&quot; unique_id=&quot;10211&quot;&gt;&lt;property id=&quot;20148&quot; value=&quot;5&quot;/&gt;&lt;property id=&quot;20300&quot; value=&quot;Slide 24&quot;/&gt;&lt;property id=&quot;20307&quot; value=&quot;275&quot;/&gt;&lt;/object&gt;&lt;object type=&quot;3&quot; unique_id=&quot;10212&quot;&gt;&lt;property id=&quot;20148&quot; value=&quot;5&quot;/&gt;&lt;property id=&quot;20300&quot; value=&quot;Slide 25&quot;/&gt;&lt;property id=&quot;20307&quot; value=&quot;276&quot;/&gt;&lt;/object&gt;&lt;object type=&quot;3&quot; unique_id=&quot;10213&quot;&gt;&lt;property id=&quot;20148&quot; value=&quot;5&quot;/&gt;&lt;property id=&quot;20300&quot; value=&quot;Slide 26&quot;/&gt;&lt;property id=&quot;20307&quot; value=&quot;277&quot;/&gt;&lt;/object&gt;&lt;object type=&quot;3&quot; unique_id=&quot;10214&quot;&gt;&lt;property id=&quot;20148&quot; value=&quot;5&quot;/&gt;&lt;property id=&quot;20300&quot; value=&quot;Slide 27&quot;/&gt;&lt;property id=&quot;20307&quot; value=&quot;278&quot;/&gt;&lt;/object&gt;&lt;object type=&quot;3&quot; unique_id=&quot;10376&quot;&gt;&lt;property id=&quot;20148&quot; value=&quot;5&quot;/&gt;&lt;property id=&quot;20300&quot; value=&quot;Slide 15&quot;/&gt;&lt;property id=&quot;20307&quot; value=&quot;279&quot;/&gt;&lt;/object&gt;&lt;object type=&quot;3&quot; unique_id=&quot;10377&quot;&gt;&lt;property id=&quot;20148&quot; value=&quot;5&quot;/&gt;&lt;property id=&quot;20300&quot; value=&quot;Slide 31&quot;/&gt;&lt;property id=&quot;20307&quot; value=&quot;280&quot;/&gt;&lt;/object&gt;&lt;object type=&quot;3&quot; unique_id=&quot;10668&quot;&gt;&lt;property id=&quot;20148&quot; value=&quot;5&quot;/&gt;&lt;property id=&quot;20300&quot; value=&quot;Slide 12&quot;/&gt;&lt;property id=&quot;20307&quot; value=&quot;283&quot;/&gt;&lt;/object&gt;&lt;object type=&quot;3&quot; unique_id=&quot;10669&quot;&gt;&lt;property id=&quot;20148&quot; value=&quot;5&quot;/&gt;&lt;property id=&quot;20300&quot; value=&quot;Slide 13&quot;/&gt;&lt;property id=&quot;20307&quot; value=&quot;287&quot;/&gt;&lt;/object&gt;&lt;object type=&quot;3&quot; unique_id=&quot;10670&quot;&gt;&lt;property id=&quot;20148&quot; value=&quot;5&quot;/&gt;&lt;property id=&quot;20300&quot; value=&quot;Slide 17&quot;/&gt;&lt;property id=&quot;20307&quot; value=&quot;286&quot;/&gt;&lt;/object&gt;&lt;object type=&quot;3&quot; unique_id=&quot;10673&quot;&gt;&lt;property id=&quot;20148&quot; value=&quot;5&quot;/&gt;&lt;property id=&quot;20300&quot; value=&quot;Slide 28&quot;/&gt;&lt;property id=&quot;20307&quot; value=&quot;290&quot;/&gt;&lt;/object&gt;&lt;object type=&quot;3&quot; unique_id=&quot;10674&quot;&gt;&lt;property id=&quot;20148&quot; value=&quot;5&quot;/&gt;&lt;property id=&quot;20300&quot; value=&quot;Slide 29&quot;/&gt;&lt;property id=&quot;20307&quot; value=&quot;291&quot;/&gt;&lt;/object&gt;&lt;object type=&quot;3&quot; unique_id=&quot;10766&quot;&gt;&lt;property id=&quot;20148&quot; value=&quot;5&quot;/&gt;&lt;property id=&quot;20300&quot; value=&quot;Slide 33&quot;/&gt;&lt;property id=&quot;20307&quot; value=&quot;292&quot;/&gt;&lt;/object&gt;&lt;object type=&quot;3&quot; unique_id=&quot;10823&quot;&gt;&lt;property id=&quot;20148&quot; value=&quot;5&quot;/&gt;&lt;property id=&quot;20300&quot; value=&quot;Slide 14&quot;/&gt;&lt;property id=&quot;20307&quot; value=&quot;293&quot;/&gt;&lt;/object&gt;&lt;object type=&quot;3&quot; unique_id=&quot;10824&quot;&gt;&lt;property id=&quot;20148&quot; value=&quot;5&quot;/&gt;&lt;property id=&quot;20300&quot; value=&quot;Slide 16&quot;/&gt;&lt;property id=&quot;20307&quot; value=&quot;294&quot;/&gt;&lt;/object&gt;&lt;object type=&quot;3&quot; unique_id=&quot;10975&quot;&gt;&lt;property id=&quot;20148&quot; value=&quot;5&quot;/&gt;&lt;property id=&quot;20300&quot; value=&quot;Slide 30&quot;/&gt;&lt;property id=&quot;20307&quot; value=&quot;295&quot;/&gt;&lt;/object&gt;&lt;object type=&quot;3&quot; unique_id=&quot;10976&quot;&gt;&lt;property id=&quot;20148&quot; value=&quot;5&quot;/&gt;&lt;property id=&quot;20300&quot; value=&quot;Slide 32&quot;/&gt;&lt;property id=&quot;20307&quot; value=&quot;296&quot;/&gt;&lt;/object&gt;&lt;object type=&quot;3&quot; unique_id=&quot;11201&quot;&gt;&lt;property id=&quot;20148&quot; value=&quot;5&quot;/&gt;&lt;property id=&quot;20300&quot; value=&quot;Slide 2&quot;/&gt;&lt;property id=&quot;20307&quot; value=&quot;298&quot;/&gt;&lt;/object&gt;&lt;object type=&quot;3&quot; unique_id=&quot;11202&quot;&gt;&lt;property id=&quot;20148&quot; value=&quot;5&quot;/&gt;&lt;property id=&quot;20300&quot; value=&quot;Slide 19&quot;/&gt;&lt;property id=&quot;20307&quot; value=&quot;299&quot;/&gt;&lt;/object&gt;&lt;object type=&quot;3&quot; unique_id=&quot;11203&quot;&gt;&lt;property id=&quot;20148&quot; value=&quot;5&quot;/&gt;&lt;property id=&quot;20300&quot; value=&quot;Slide 35&quot;/&gt;&lt;property id=&quot;20307&quot; value=&quot;300&quot;/&gt;&lt;/object&gt;&lt;object type=&quot;3&quot; unique_id=&quot;11449&quot;&gt;&lt;property id=&quot;20148&quot; value=&quot;5&quot;/&gt;&lt;property id=&quot;20300&quot; value=&quot;Slide 34&quot;/&gt;&lt;property id=&quot;20307&quot; value=&quot;301&quot;/&gt;&lt;/object&gt;&lt;object type=&quot;3&quot; unique_id=&quot;11612&quot;&gt;&lt;property id=&quot;20148&quot; value=&quot;5&quot;/&gt;&lt;property id=&quot;20300&quot; value=&quot;Slide 3&quot;/&gt;&lt;property id=&quot;20307&quot; value=&quot;30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459B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2254</TotalTime>
  <Words>557</Words>
  <Application>Microsoft Office PowerPoint</Application>
  <PresentationFormat>On-screen Show (4:3)</PresentationFormat>
  <Paragraphs>117</Paragraphs>
  <Slides>36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localuser</dc:creator>
  <cp:lastModifiedBy>Veronica Cheney</cp:lastModifiedBy>
  <cp:revision>66</cp:revision>
  <cp:lastPrinted>2015-04-01T18:12:43Z</cp:lastPrinted>
  <dcterms:created xsi:type="dcterms:W3CDTF">2015-01-08T19:37:37Z</dcterms:created>
  <dcterms:modified xsi:type="dcterms:W3CDTF">2025-06-10T14:42:12Z</dcterms:modified>
</cp:coreProperties>
</file>