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ldx" ContentType="application/vnd.openxmlformats-officedocument.presentationml.slide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3" r:id="rId2"/>
    <p:sldMasterId id="2147483660" r:id="rId3"/>
  </p:sldMasterIdLst>
  <p:notesMasterIdLst>
    <p:notesMasterId r:id="rId11"/>
  </p:notesMasterIdLst>
  <p:handoutMasterIdLst>
    <p:handoutMasterId r:id="rId12"/>
  </p:handoutMasterIdLst>
  <p:sldIdLst>
    <p:sldId id="257" r:id="rId4"/>
    <p:sldId id="258" r:id="rId5"/>
    <p:sldId id="260" r:id="rId6"/>
    <p:sldId id="259" r:id="rId7"/>
    <p:sldId id="261" r:id="rId8"/>
    <p:sldId id="262" r:id="rId9"/>
    <p:sldId id="263" r:id="rId10"/>
  </p:sldIdLst>
  <p:sldSz cx="9144000" cy="6858000" type="screen4x3"/>
  <p:notesSz cx="7315200" cy="96012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1" autoAdjust="0"/>
    <p:restoredTop sz="89048" autoAdjust="0"/>
  </p:normalViewPr>
  <p:slideViewPr>
    <p:cSldViewPr>
      <p:cViewPr varScale="1">
        <p:scale>
          <a:sx n="113" d="100"/>
          <a:sy n="113" d="100"/>
        </p:scale>
        <p:origin x="96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gs" Target="tags/tag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30998C7-5B27-4EAB-A420-2AD599197763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4D9FDC7-1424-4F10-9687-3BBFB064FF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6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4887E-9053-4632-82CE-8C81E375ED68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8FC36-88D2-44E7-9E87-F05DAFDB66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143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FC36-88D2-44E7-9E87-F05DAFDB66C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60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FC36-88D2-44E7-9E87-F05DAFDB66C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85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3" Type="http://schemas.openxmlformats.org/officeDocument/2006/relationships/image" Target="about:blank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3" Type="http://schemas.openxmlformats.org/officeDocument/2006/relationships/image" Target="about:blank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30872-A14C-B548-8A05-995CB9A25D5A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0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1678-1BFF-D244-9A26-323143065CF4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48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90FC0-B5EB-9E42-BAEF-50DFF206B9C5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651CE-6F6D-9046-ABCC-86753E451085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18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A89F4-1086-0347-A636-79864C2412A1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39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kgd_2.jpg" descr="/Volumes/lcms$/LCMS-Communications/National Mission/Life Ministries/Ultrasound Curriculum/photos/bkgd_2.jpg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8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774B-CBDF-044A-AE49-BA8DCC8A8161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45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kgd_2.jpg"/>
          <p:cNvPicPr>
            <a:picLocks noChangeAspect="1"/>
          </p:cNvPicPr>
          <p:nvPr userDrawn="1"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4" t="-207" r="6699" b="207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34D5-D225-1B4D-AA22-A2447FC18A21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59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EDC1EC-259C-4340-A7E9-3B218F9123A1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507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82D9DB-78CB-FA4F-96AE-277E4525F489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2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lnSpc>
                <a:spcPts val="4080"/>
              </a:lnSpc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81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CFF331-C5E3-7345-914C-65EE035B688C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07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E022D9-F31F-EA41-8FF9-8670DC476507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149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lnSpc>
                <a:spcPts val="4080"/>
              </a:lnSpc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81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 userDrawn="1"/>
        </p:nvSpPr>
        <p:spPr>
          <a:xfrm>
            <a:off x="533400" y="2286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A7910-3136-1046-91FE-5D82205A16FD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828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82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000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82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000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about:blank" TargetMode="External"/></Relationships>

</file>

<file path=ppt/slides/_rels/slide2.xml.rels><?xml version="1.0" encoding="UTF-8" standalone="yes"?>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about:blank" TargetMode="External"/></Relationships>

</file>

<file path=ppt/slides/_rels/slide3.xml.rels><?xml version="1.0" encoding="UTF-8" standalone="yes"?>
<Relationships xmlns="http://schemas.openxmlformats.org/package/2006/relationships"><Relationship Id="rId3" Type="http://schemas.openxmlformats.org/officeDocument/2006/relationships/image" Target="about:blank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
</file>

<file path=ppt/slides/_rels/slide4.xml.rels><?xml version="1.0" encoding="UTF-8" standalone="yes"?>
<Relationships xmlns="http://schemas.openxmlformats.org/package/2006/relationships"><Relationship Id="rId3" Type="http://schemas.openxmlformats.org/officeDocument/2006/relationships/image" Target="../media/image6.emf"/><Relationship Id="rId1" Type="http://schemas.openxmlformats.org/officeDocument/2006/relationships/slideLayout" Target="../slideLayouts/slideLayout10.xml"/></Relationships>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Ultrasound cover.jpg" descr="/Volumes/lcms$/LCMS-Communications/National Mission/Life Ministries/Ultrasound Curriculum/photos/Ultrasound cover.jpg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31429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7145823" y="0"/>
            <a:ext cx="1998177" cy="3505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-16977" y="0"/>
            <a:ext cx="1998177" cy="3505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0" y="3429000"/>
            <a:ext cx="91440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32276" y="3657600"/>
            <a:ext cx="797425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What Does Scientific Reasoning Say?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23272" y="5257800"/>
            <a:ext cx="17922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MODULE 3</a:t>
            </a:r>
            <a:endParaRPr lang="en-US" sz="2800" b="1" cap="none" spc="0" dirty="0">
              <a:ln w="10541" cmpd="sng">
                <a:noFill/>
                <a:prstDash val="solid"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F556AC-9EC2-2F4D-2ACA-9B2E24DBB21F}"/>
              </a:ext>
            </a:extLst>
          </p:cNvPr>
          <p:cNvSpPr txBox="1"/>
          <p:nvPr/>
        </p:nvSpPr>
        <p:spPr>
          <a:xfrm>
            <a:off x="7391400" y="1905000"/>
            <a:ext cx="1524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accent2">
                    <a:lumMod val="50000"/>
                  </a:schemeClr>
                </a:solidFill>
              </a:rPr>
              <a:t>TEEN EDITION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A830DB-1517-1452-60EE-5EFE18FA8C1A}"/>
              </a:ext>
            </a:extLst>
          </p:cNvPr>
          <p:cNvSpPr txBox="1"/>
          <p:nvPr/>
        </p:nvSpPr>
        <p:spPr>
          <a:xfrm>
            <a:off x="304800" y="1600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What is This?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0AB8BC-4FD7-2145-D89E-FA87B5D807FE}"/>
              </a:ext>
            </a:extLst>
          </p:cNvPr>
          <p:cNvSpPr txBox="1"/>
          <p:nvPr/>
        </p:nvSpPr>
        <p:spPr>
          <a:xfrm>
            <a:off x="304800" y="1858522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Looking at Life in the Womb</a:t>
            </a:r>
          </a:p>
        </p:txBody>
      </p:sp>
    </p:spTree>
    <p:extLst>
      <p:ext uri="{BB962C8B-B14F-4D97-AF65-F5344CB8AC3E}">
        <p14:creationId xmlns:p14="http://schemas.microsoft.com/office/powerpoint/2010/main" val="3293850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kgd_1.jpg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314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1219200"/>
            <a:ext cx="4572000" cy="44627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Objective:  </a:t>
            </a:r>
          </a:p>
          <a:p>
            <a:pPr algn="ctr"/>
            <a:endParaRPr lang="en-US" sz="3600" b="1" dirty="0">
              <a:ln w="10541" cmpd="sng">
                <a:noFill/>
                <a:prstDash val="solid"/>
              </a:ln>
              <a:solidFill>
                <a:schemeClr val="tx2"/>
              </a:solidFill>
            </a:endParaRPr>
          </a:p>
          <a:p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Reflect </a:t>
            </a:r>
            <a:r>
              <a:rPr lang="en-US" sz="2800" b="1" dirty="0" err="1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metacognitively</a:t>
            </a:r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 and communicate on when life begins through the process of scientific argumentation, using evidence to support your reasoning.</a:t>
            </a:r>
          </a:p>
          <a:p>
            <a:endParaRPr lang="en-US" sz="3600" b="1" dirty="0">
              <a:ln w="10541" cmpd="sng">
                <a:noFill/>
                <a:prstDash val="solid"/>
              </a:ln>
              <a:solidFill>
                <a:schemeClr val="tx2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2362200"/>
            <a:ext cx="5257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5257800"/>
            <a:ext cx="5257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297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Ultrasound_8.jpg" descr="/Volumes/lcms$/LCMS-Communications/National Mission/Life Ministries/Ultrasound Curriculum/photos/Ultrasound_8.jpg"/>
          <p:cNvPicPr>
            <a:picLocks noChangeAspect="1"/>
          </p:cNvPicPr>
          <p:nvPr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66" r="3202"/>
          <a:stretch/>
        </p:blipFill>
        <p:spPr>
          <a:xfrm>
            <a:off x="5257800" y="1114210"/>
            <a:ext cx="3886200" cy="543899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1676400"/>
            <a:ext cx="6629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Define the following words:</a:t>
            </a:r>
            <a:endParaRPr lang="en-US" b="1" dirty="0">
              <a:ln w="10541" cmpd="sng">
                <a:noFill/>
                <a:prstDash val="solid"/>
              </a:ln>
              <a:solidFill>
                <a:schemeClr val="tx2"/>
              </a:solidFill>
            </a:endParaRPr>
          </a:p>
          <a:p>
            <a:pPr marL="283464" indent="-283464">
              <a:lnSpc>
                <a:spcPct val="150000"/>
              </a:lnSpc>
              <a:buFont typeface="Arial"/>
              <a:buChar char="•"/>
            </a:pPr>
            <a:r>
              <a:rPr lang="en-US" sz="32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zygote</a:t>
            </a:r>
          </a:p>
          <a:p>
            <a:pPr marL="283464" indent="-283464">
              <a:lnSpc>
                <a:spcPct val="150000"/>
              </a:lnSpc>
              <a:buFont typeface="Arial"/>
              <a:buChar char="•"/>
            </a:pPr>
            <a:r>
              <a:rPr lang="en-US" sz="32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embryo</a:t>
            </a:r>
          </a:p>
          <a:p>
            <a:pPr marL="283464" indent="-283464">
              <a:lnSpc>
                <a:spcPct val="150000"/>
              </a:lnSpc>
              <a:buFont typeface="Arial"/>
              <a:buChar char="•"/>
            </a:pPr>
            <a:r>
              <a:rPr lang="en-US" sz="32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fetus</a:t>
            </a:r>
          </a:p>
          <a:p>
            <a:pPr marL="283464" indent="-283464">
              <a:lnSpc>
                <a:spcPct val="150000"/>
              </a:lnSpc>
              <a:buFont typeface="Arial"/>
              <a:buChar char="•"/>
            </a:pPr>
            <a:r>
              <a:rPr lang="en-US" sz="32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baby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Study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40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Frayer</a:t>
            </a:r>
            <a:r>
              <a:rPr lang="en-US" dirty="0"/>
              <a:t> Model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71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" y="1287244"/>
            <a:ext cx="8077200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AutoNum type="arabicPeriod"/>
            </a:pPr>
            <a:r>
              <a:rPr lang="en-US" sz="1600" dirty="0"/>
              <a:t>What socio-scientific issue is in question?</a:t>
            </a:r>
          </a:p>
          <a:p>
            <a:pPr marL="342900" indent="-342900">
              <a:buClr>
                <a:schemeClr val="tx2"/>
              </a:buClr>
              <a:buAutoNum type="arabicPeriod"/>
            </a:pPr>
            <a:endParaRPr lang="en-US" sz="1600" dirty="0"/>
          </a:p>
          <a:p>
            <a:pPr marL="342900" indent="-342900">
              <a:buClr>
                <a:schemeClr val="tx2"/>
              </a:buClr>
              <a:buAutoNum type="arabicPeriod"/>
            </a:pPr>
            <a:r>
              <a:rPr lang="en-US" sz="1600" dirty="0"/>
              <a:t>What scientific question does this address?</a:t>
            </a:r>
          </a:p>
          <a:p>
            <a:pPr marL="342900" indent="-342900"/>
            <a:endParaRPr lang="en-US" sz="1600" b="1" dirty="0">
              <a:solidFill>
                <a:schemeClr val="tx2"/>
              </a:solidFill>
            </a:endParaRPr>
          </a:p>
          <a:p>
            <a:pPr marL="342900" indent="-342900"/>
            <a:r>
              <a:rPr lang="en-US" sz="1600" b="1" dirty="0">
                <a:solidFill>
                  <a:schemeClr val="tx2"/>
                </a:solidFill>
              </a:rPr>
              <a:t>Answer the questions below to identify the scientific argument:</a:t>
            </a:r>
          </a:p>
          <a:p>
            <a:pPr marL="342900" indent="-342900"/>
            <a:endParaRPr lang="en-US" sz="1600" dirty="0"/>
          </a:p>
          <a:p>
            <a:pPr marL="342900" indent="-342900">
              <a:buClr>
                <a:schemeClr val="tx2"/>
              </a:buClr>
              <a:buAutoNum type="arabicPeriod"/>
            </a:pPr>
            <a:r>
              <a:rPr lang="en-US" sz="1600" dirty="0"/>
              <a:t>What is the scientific claim?  (Hint: A scientific claim is an answer to the scientific question.)</a:t>
            </a:r>
          </a:p>
          <a:p>
            <a:pPr marL="342900" indent="-342900">
              <a:buClr>
                <a:schemeClr val="tx2"/>
              </a:buClr>
              <a:buAutoNum type="arabicPeriod"/>
            </a:pPr>
            <a:endParaRPr lang="en-US" sz="1600" dirty="0"/>
          </a:p>
          <a:p>
            <a:pPr marL="342900" indent="-342900">
              <a:buClr>
                <a:schemeClr val="tx2"/>
              </a:buClr>
              <a:buAutoNum type="arabicPeriod"/>
            </a:pPr>
            <a:r>
              <a:rPr lang="en-US" sz="1600" dirty="0"/>
              <a:t>What scientific evidence is provided? (Hint: Scientific evidence is data and observations that support the claim.)</a:t>
            </a:r>
          </a:p>
          <a:p>
            <a:pPr marL="342900" indent="-342900">
              <a:buClr>
                <a:schemeClr val="tx2"/>
              </a:buClr>
              <a:buAutoNum type="arabicPeriod"/>
            </a:pPr>
            <a:endParaRPr lang="en-US" sz="1600" dirty="0"/>
          </a:p>
          <a:p>
            <a:pPr marL="342900" indent="-342900">
              <a:buClr>
                <a:schemeClr val="tx2"/>
              </a:buClr>
              <a:buAutoNum type="arabicPeriod"/>
            </a:pPr>
            <a:r>
              <a:rPr lang="en-US" sz="1600" dirty="0"/>
              <a:t>What reasoning supports the claim? (Hint: Reasoning describes how an underlying scientific concept connects the evidence to the claim.  The reasoning could be in </a:t>
            </a:r>
            <a:r>
              <a:rPr lang="en-US" sz="1600"/>
              <a:t>these lessons, </a:t>
            </a:r>
            <a:r>
              <a:rPr lang="en-US" sz="1600" dirty="0"/>
              <a:t>or you may have to use your background knowledge about science to develop reasoning.)</a:t>
            </a:r>
          </a:p>
          <a:p>
            <a:pPr marL="342900" indent="-342900"/>
            <a:endParaRPr lang="en-US" sz="1600" dirty="0"/>
          </a:p>
          <a:p>
            <a:pPr marL="342900" indent="-342900"/>
            <a:r>
              <a:rPr lang="en-US" sz="1600" dirty="0"/>
              <a:t>Consider the scientific argument and complete the table below.  Which criteria (factors) can </a:t>
            </a:r>
          </a:p>
          <a:p>
            <a:pPr marL="342900" indent="-342900"/>
            <a:r>
              <a:rPr lang="en-US" sz="1600" dirty="0"/>
              <a:t>you comment about for the argument? For each criterion that is relevant, indicate whether </a:t>
            </a:r>
          </a:p>
          <a:p>
            <a:pPr marL="342900" indent="-342900"/>
            <a:r>
              <a:rPr lang="en-US" sz="1600" dirty="0"/>
              <a:t>the scientific argument is strong or weak for that criterion and explain why. </a:t>
            </a:r>
          </a:p>
          <a:p>
            <a:pPr marL="342900" indent="-342900"/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the Argument Here?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97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565709"/>
              </p:ext>
            </p:extLst>
          </p:nvPr>
        </p:nvGraphicFramePr>
        <p:xfrm>
          <a:off x="914400" y="1295398"/>
          <a:ext cx="7696200" cy="4495802"/>
        </p:xfrm>
        <a:graphic>
          <a:graphicData uri="http://schemas.openxmlformats.org/drawingml/2006/table">
            <a:tbl>
              <a:tblPr firstRow="1" firstCol="1" bandRow="1"/>
              <a:tblGrid>
                <a:gridCol w="1579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9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86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0747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4F0B7B"/>
                          </a:solidFill>
                          <a:effectLst/>
                          <a:latin typeface="Arial"/>
                          <a:ea typeface="Cambria"/>
                          <a:cs typeface="Times New Roman"/>
                        </a:rPr>
                        <a:t>State the claim for the argument:</a:t>
                      </a:r>
                      <a:endParaRPr lang="en-US" sz="1400" dirty="0">
                        <a:solidFill>
                          <a:srgbClr val="4F0B7B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01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4F0B7B"/>
                          </a:solidFill>
                          <a:effectLst/>
                          <a:latin typeface="Arial"/>
                          <a:ea typeface="Cambria"/>
                          <a:cs typeface="Times New Roman"/>
                        </a:rPr>
                        <a:t>Criterion (factor)</a:t>
                      </a:r>
                      <a:endParaRPr lang="en-US" sz="1400" dirty="0">
                        <a:solidFill>
                          <a:srgbClr val="4F0B7B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4F0B7B"/>
                          </a:solidFill>
                          <a:effectLst/>
                          <a:latin typeface="Arial"/>
                          <a:ea typeface="Cambria"/>
                          <a:cs typeface="Times New Roman"/>
                        </a:rPr>
                        <a:t>Strength (Strong or Weak)</a:t>
                      </a:r>
                      <a:endParaRPr lang="en-US" sz="1400" dirty="0">
                        <a:solidFill>
                          <a:srgbClr val="4F0B7B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4F0B7B"/>
                          </a:solidFill>
                          <a:effectLst/>
                          <a:latin typeface="Arial"/>
                          <a:ea typeface="MS Mincho"/>
                          <a:cs typeface="Times New Roman"/>
                        </a:rPr>
                        <a:t>Explain why the scientific argument is strong or weak for each criterion you list.</a:t>
                      </a:r>
                      <a:endParaRPr lang="en-US" sz="1400" dirty="0">
                        <a:solidFill>
                          <a:srgbClr val="4F0B7B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0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0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0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301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/>
                          <a:ea typeface="Cambria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172200"/>
            <a:ext cx="5867400" cy="312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Evaluating the argument (adapted)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908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4F0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urple-gray nameplate_MF.png">
            <a:extLst>
              <a:ext uri="{FF2B5EF4-FFF2-40B4-BE49-F238E27FC236}">
                <a16:creationId xmlns:a16="http://schemas.microsoft.com/office/drawing/2014/main" id="{611D4EB9-8BA0-F93A-694D-5083A0AED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3381" y="2771893"/>
            <a:ext cx="3429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8143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1810&quot;&gt;&lt;property id=&quot;20148&quot; value=&quot;5&quot;/&gt;&lt;property id=&quot;20300&quot; value=&quot;Slide 2&quot;/&gt;&lt;property id=&quot;20307&quot; value=&quot;258&quot;/&gt;&lt;/object&gt;&lt;object type=&quot;3&quot; unique_id=&quot;11811&quot;&gt;&lt;property id=&quot;20148&quot; value=&quot;5&quot;/&gt;&lt;property id=&quot;20300&quot; value=&quot;Slide 3&quot;/&gt;&lt;property id=&quot;20307&quot; value=&quot;260&quot;/&gt;&lt;/object&gt;&lt;object type=&quot;3&quot; unique_id=&quot;11812&quot;&gt;&lt;property id=&quot;20148&quot; value=&quot;5&quot;/&gt;&lt;property id=&quot;20300&quot; value=&quot;Slide 4&quot;/&gt;&lt;property id=&quot;20307&quot; value=&quot;259&quot;/&gt;&lt;/object&gt;&lt;object type=&quot;3&quot; unique_id=&quot;11813&quot;&gt;&lt;property id=&quot;20148&quot; value=&quot;5&quot;/&gt;&lt;property id=&quot;20300&quot; value=&quot;Slide 5&quot;/&gt;&lt;property id=&quot;20307&quot; value=&quot;261&quot;/&gt;&lt;/object&gt;&lt;object type=&quot;3&quot; unique_id=&quot;11814&quot;&gt;&lt;property id=&quot;20148&quot; value=&quot;5&quot;/&gt;&lt;property id=&quot;20300&quot; value=&quot;Slide 6&quot;/&gt;&lt;property id=&quot;20307&quot; value=&quot;262&quot;/&gt;&lt;/object&gt;&lt;object type=&quot;3&quot; unique_id=&quot;11815&quot;&gt;&lt;property id=&quot;20148&quot; value=&quot;5&quot;/&gt;&lt;property id=&quot;20300&quot; value=&quot;Slide 7&quot;/&gt;&lt;property id=&quot;20307&quot; value=&quot;26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4F0B7B"/>
      </a:dk2>
      <a:lt2>
        <a:srgbClr val="EEECE1"/>
      </a:lt2>
      <a:accent1>
        <a:srgbClr val="079EDD"/>
      </a:accent1>
      <a:accent2>
        <a:srgbClr val="AED8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459B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Custom 4">
      <a:dk1>
        <a:sysClr val="windowText" lastClr="000000"/>
      </a:dk1>
      <a:lt1>
        <a:sysClr val="window" lastClr="FFFFFF"/>
      </a:lt1>
      <a:dk2>
        <a:srgbClr val="4F0B7B"/>
      </a:dk2>
      <a:lt2>
        <a:srgbClr val="EEECE1"/>
      </a:lt2>
      <a:accent1>
        <a:srgbClr val="079EDD"/>
      </a:accent1>
      <a:accent2>
        <a:srgbClr val="AED8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4F0B7B"/>
      </a:dk2>
      <a:lt2>
        <a:srgbClr val="EEECE1"/>
      </a:lt2>
      <a:accent1>
        <a:srgbClr val="079EDD"/>
      </a:accent1>
      <a:accent2>
        <a:srgbClr val="AED8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2034</TotalTime>
  <Words>278</Words>
  <Application>Microsoft Macintosh PowerPoint</Application>
  <PresentationFormat>On-screen Show (4:3)</PresentationFormat>
  <Paragraphs>58</Paragraphs>
  <Slides>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2_Office Theme</vt:lpstr>
      <vt:lpstr>1_Office Theme</vt:lpstr>
      <vt:lpstr>Slide</vt:lpstr>
      <vt:lpstr>PowerPoint Presentation</vt:lpstr>
      <vt:lpstr>PowerPoint Presentation</vt:lpstr>
      <vt:lpstr>Definition Study</vt:lpstr>
      <vt:lpstr>Frayer Model</vt:lpstr>
      <vt:lpstr>What’s the Argument Here?</vt:lpstr>
      <vt:lpstr>Evaluating the argument (adapted)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localuser</dc:creator>
  <cp:lastModifiedBy>Thomas, Chrissy</cp:lastModifiedBy>
  <cp:revision>58</cp:revision>
  <cp:lastPrinted>2015-04-01T18:12:43Z</cp:lastPrinted>
  <dcterms:created xsi:type="dcterms:W3CDTF">2015-01-08T19:37:37Z</dcterms:created>
  <dcterms:modified xsi:type="dcterms:W3CDTF">2022-09-06T19:36:17Z</dcterms:modified>
</cp:coreProperties>
</file>